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elegraf" panose="020B0604020202020204" charset="0"/>
      <p:regular r:id="rId21"/>
    </p:embeddedFont>
    <p:embeddedFont>
      <p:font typeface="Telegraf Bold" panose="020B0604020202020204" charset="0"/>
      <p:regular r:id="rId22"/>
      <p:bold r:id="rId23"/>
    </p:embeddedFont>
    <p:embeddedFont>
      <p:font typeface="Telegraf Heavy" panose="020B0604020202020204" charset="0"/>
      <p:regular r:id="rId24"/>
      <p:bold r:id="rId25"/>
    </p:embeddedFont>
    <p:embeddedFont>
      <p:font typeface="Telegraf Medium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3741" autoAdjust="0"/>
  </p:normalViewPr>
  <p:slideViewPr>
    <p:cSldViewPr>
      <p:cViewPr varScale="1">
        <p:scale>
          <a:sx n="56" d="100"/>
          <a:sy n="56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686"/>
            <a:ext cx="18288000" cy="3445686"/>
            <a:chOff x="0" y="0"/>
            <a:chExt cx="4816593" cy="907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7506"/>
            </a:xfrm>
            <a:custGeom>
              <a:avLst/>
              <a:gdLst/>
              <a:ahLst/>
              <a:cxnLst/>
              <a:rect l="l" t="t" r="r" b="b"/>
              <a:pathLst>
                <a:path w="4816592" h="907506">
                  <a:moveTo>
                    <a:pt x="0" y="0"/>
                  </a:moveTo>
                  <a:lnTo>
                    <a:pt x="4816592" y="0"/>
                  </a:lnTo>
                  <a:lnTo>
                    <a:pt x="4816592" y="907506"/>
                  </a:lnTo>
                  <a:lnTo>
                    <a:pt x="0" y="907506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05190" y="1409077"/>
            <a:ext cx="13301422" cy="9459745"/>
            <a:chOff x="0" y="0"/>
            <a:chExt cx="3503255" cy="2491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3255" cy="2491456"/>
            </a:xfrm>
            <a:custGeom>
              <a:avLst/>
              <a:gdLst/>
              <a:ahLst/>
              <a:cxnLst/>
              <a:rect l="l" t="t" r="r" b="b"/>
              <a:pathLst>
                <a:path w="3503255" h="2491456">
                  <a:moveTo>
                    <a:pt x="29102" y="0"/>
                  </a:moveTo>
                  <a:lnTo>
                    <a:pt x="3474153" y="0"/>
                  </a:lnTo>
                  <a:cubicBezTo>
                    <a:pt x="3490226" y="0"/>
                    <a:pt x="3503255" y="13029"/>
                    <a:pt x="3503255" y="29102"/>
                  </a:cubicBezTo>
                  <a:lnTo>
                    <a:pt x="3503255" y="2462354"/>
                  </a:lnTo>
                  <a:cubicBezTo>
                    <a:pt x="3503255" y="2478426"/>
                    <a:pt x="3490226" y="2491456"/>
                    <a:pt x="3474153" y="2491456"/>
                  </a:cubicBezTo>
                  <a:lnTo>
                    <a:pt x="29102" y="2491456"/>
                  </a:lnTo>
                  <a:cubicBezTo>
                    <a:pt x="13029" y="2491456"/>
                    <a:pt x="0" y="2478426"/>
                    <a:pt x="0" y="2462354"/>
                  </a:cubicBezTo>
                  <a:lnTo>
                    <a:pt x="0" y="29102"/>
                  </a:lnTo>
                  <a:cubicBezTo>
                    <a:pt x="0" y="13029"/>
                    <a:pt x="13029" y="0"/>
                    <a:pt x="29102" y="0"/>
                  </a:cubicBezTo>
                  <a:close/>
                </a:path>
              </a:pathLst>
            </a:custGeom>
            <a:solidFill>
              <a:srgbClr val="FEE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139157" y="752863"/>
            <a:ext cx="4663068" cy="9226681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5" r="-2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19200" y="8801100"/>
            <a:ext cx="2029840" cy="553593"/>
          </a:xfrm>
          <a:custGeom>
            <a:avLst/>
            <a:gdLst/>
            <a:ahLst/>
            <a:cxnLst/>
            <a:rect l="l" t="t" r="r" b="b"/>
            <a:pathLst>
              <a:path w="2029840" h="553593">
                <a:moveTo>
                  <a:pt x="0" y="0"/>
                </a:moveTo>
                <a:lnTo>
                  <a:pt x="2029840" y="0"/>
                </a:lnTo>
                <a:lnTo>
                  <a:pt x="2029840" y="553593"/>
                </a:lnTo>
                <a:lnTo>
                  <a:pt x="0" y="553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200" y="1508250"/>
            <a:ext cx="9142583" cy="6103870"/>
            <a:chOff x="0" y="0"/>
            <a:chExt cx="12190111" cy="813849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109126"/>
              <a:ext cx="12190111" cy="702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000"/>
                </a:lnSpc>
              </a:pPr>
              <a:r>
                <a:rPr lang="en-US" sz="10000">
                  <a:solidFill>
                    <a:srgbClr val="191919"/>
                  </a:solidFill>
                  <a:latin typeface="Telegraf Heavy"/>
                </a:rPr>
                <a:t>Building Up Safety by Building Your Brand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912596" cy="511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spc="72">
                  <a:solidFill>
                    <a:srgbClr val="191919"/>
                  </a:solidFill>
                  <a:latin typeface="Telegraf Medium"/>
                </a:rPr>
                <a:t>MISSOURI EHS CONFERENCE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19200" y="7839075"/>
            <a:ext cx="844660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">
                <a:solidFill>
                  <a:srgbClr val="191919"/>
                </a:solidFill>
                <a:latin typeface="Telegraf"/>
              </a:rPr>
              <a:t>Presented by Abby Ferri, CSP, ARM</a:t>
            </a:r>
          </a:p>
          <a:p>
            <a:pPr>
              <a:lnSpc>
                <a:spcPts val="3600"/>
              </a:lnSpc>
            </a:pPr>
            <a:r>
              <a:rPr lang="en-US" sz="3000" spc="30">
                <a:solidFill>
                  <a:srgbClr val="191919"/>
                </a:solidFill>
                <a:latin typeface="Telegraf"/>
              </a:rPr>
              <a:t>Chief Safety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1900859"/>
            <a:ext cx="8117788" cy="416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Use your brand with others in conversations.</a:t>
            </a:r>
          </a:p>
          <a:p>
            <a:pPr marL="1014731" lvl="1" indent="-507365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Atomic Habits question: would a person that ____ do ____?</a:t>
            </a:r>
          </a:p>
        </p:txBody>
      </p:sp>
      <p:sp>
        <p:nvSpPr>
          <p:cNvPr id="6" name="Freeform 6"/>
          <p:cNvSpPr/>
          <p:nvPr/>
        </p:nvSpPr>
        <p:spPr>
          <a:xfrm>
            <a:off x="1228432" y="1028700"/>
            <a:ext cx="6087944" cy="6439172"/>
          </a:xfrm>
          <a:custGeom>
            <a:avLst/>
            <a:gdLst/>
            <a:ahLst/>
            <a:cxnLst/>
            <a:rect l="l" t="t" r="r" b="b"/>
            <a:pathLst>
              <a:path w="6087944" h="6439172">
                <a:moveTo>
                  <a:pt x="0" y="0"/>
                </a:moveTo>
                <a:lnTo>
                  <a:pt x="6087944" y="0"/>
                </a:lnTo>
                <a:lnTo>
                  <a:pt x="6087944" y="6439172"/>
                </a:lnTo>
                <a:lnTo>
                  <a:pt x="0" y="6439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9662" y="2398193"/>
            <a:ext cx="5171421" cy="3315078"/>
            <a:chOff x="0" y="0"/>
            <a:chExt cx="6895228" cy="4420104"/>
          </a:xfrm>
        </p:grpSpPr>
        <p:sp>
          <p:nvSpPr>
            <p:cNvPr id="8" name="TextBox 8"/>
            <p:cNvSpPr txBox="1"/>
            <p:nvPr/>
          </p:nvSpPr>
          <p:spPr>
            <a:xfrm>
              <a:off x="0" y="909102"/>
              <a:ext cx="6895228" cy="290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919"/>
                  </a:solidFill>
                  <a:latin typeface="Telegraf Heavy"/>
                </a:rPr>
                <a:t>Make it a thing.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895228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61304"/>
              <a:ext cx="6895228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450548" cy="10287000"/>
            <a:chOff x="0" y="0"/>
            <a:chExt cx="196228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2284" cy="2709333"/>
            </a:xfrm>
            <a:custGeom>
              <a:avLst/>
              <a:gdLst/>
              <a:ahLst/>
              <a:cxnLst/>
              <a:rect l="l" t="t" r="r" b="b"/>
              <a:pathLst>
                <a:path w="1962284" h="2709333">
                  <a:moveTo>
                    <a:pt x="0" y="0"/>
                  </a:moveTo>
                  <a:lnTo>
                    <a:pt x="1962284" y="0"/>
                  </a:lnTo>
                  <a:lnTo>
                    <a:pt x="1962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45533" y="7762151"/>
            <a:ext cx="1124970" cy="1121993"/>
            <a:chOff x="0" y="0"/>
            <a:chExt cx="1499960" cy="149599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455610" y="361590"/>
              <a:ext cx="588741" cy="772810"/>
            </a:xfrm>
            <a:custGeom>
              <a:avLst/>
              <a:gdLst/>
              <a:ahLst/>
              <a:cxnLst/>
              <a:rect l="l" t="t" r="r" b="b"/>
              <a:pathLst>
                <a:path w="588741" h="772810">
                  <a:moveTo>
                    <a:pt x="0" y="0"/>
                  </a:moveTo>
                  <a:lnTo>
                    <a:pt x="588740" y="0"/>
                  </a:lnTo>
                  <a:lnTo>
                    <a:pt x="588740" y="772810"/>
                  </a:lnTo>
                  <a:lnTo>
                    <a:pt x="0" y="772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5533" y="3148815"/>
            <a:ext cx="1124970" cy="1121993"/>
            <a:chOff x="0" y="0"/>
            <a:chExt cx="1499960" cy="149599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401483" y="408369"/>
              <a:ext cx="696994" cy="679252"/>
            </a:xfrm>
            <a:custGeom>
              <a:avLst/>
              <a:gdLst/>
              <a:ahLst/>
              <a:cxnLst/>
              <a:rect l="l" t="t" r="r" b="b"/>
              <a:pathLst>
                <a:path w="696994" h="679252">
                  <a:moveTo>
                    <a:pt x="0" y="0"/>
                  </a:moveTo>
                  <a:lnTo>
                    <a:pt x="696994" y="0"/>
                  </a:lnTo>
                  <a:lnTo>
                    <a:pt x="696994" y="679252"/>
                  </a:lnTo>
                  <a:lnTo>
                    <a:pt x="0" y="679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45533" y="1715127"/>
            <a:ext cx="1124970" cy="1121993"/>
            <a:chOff x="0" y="0"/>
            <a:chExt cx="1499960" cy="149599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90799" y="399916"/>
              <a:ext cx="718362" cy="696158"/>
            </a:xfrm>
            <a:custGeom>
              <a:avLst/>
              <a:gdLst/>
              <a:ahLst/>
              <a:cxnLst/>
              <a:rect l="l" t="t" r="r" b="b"/>
              <a:pathLst>
                <a:path w="718362" h="696158">
                  <a:moveTo>
                    <a:pt x="0" y="0"/>
                  </a:moveTo>
                  <a:lnTo>
                    <a:pt x="718362" y="0"/>
                  </a:lnTo>
                  <a:lnTo>
                    <a:pt x="718362" y="696158"/>
                  </a:lnTo>
                  <a:lnTo>
                    <a:pt x="0" y="69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45533" y="4582504"/>
            <a:ext cx="1124970" cy="1121993"/>
            <a:chOff x="0" y="0"/>
            <a:chExt cx="1499960" cy="149599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480199" y="361590"/>
              <a:ext cx="539562" cy="772810"/>
            </a:xfrm>
            <a:custGeom>
              <a:avLst/>
              <a:gdLst/>
              <a:ahLst/>
              <a:cxnLst/>
              <a:rect l="l" t="t" r="r" b="b"/>
              <a:pathLst>
                <a:path w="539562" h="772810">
                  <a:moveTo>
                    <a:pt x="0" y="0"/>
                  </a:moveTo>
                  <a:lnTo>
                    <a:pt x="539562" y="0"/>
                  </a:lnTo>
                  <a:lnTo>
                    <a:pt x="539562" y="772810"/>
                  </a:lnTo>
                  <a:lnTo>
                    <a:pt x="0" y="772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645533" y="6117359"/>
            <a:ext cx="1124970" cy="1121993"/>
            <a:chOff x="0" y="0"/>
            <a:chExt cx="1499960" cy="149599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411394" y="399916"/>
              <a:ext cx="677172" cy="696158"/>
            </a:xfrm>
            <a:custGeom>
              <a:avLst/>
              <a:gdLst/>
              <a:ahLst/>
              <a:cxnLst/>
              <a:rect l="l" t="t" r="r" b="b"/>
              <a:pathLst>
                <a:path w="677172" h="696158">
                  <a:moveTo>
                    <a:pt x="0" y="0"/>
                  </a:moveTo>
                  <a:lnTo>
                    <a:pt x="677172" y="0"/>
                  </a:lnTo>
                  <a:lnTo>
                    <a:pt x="677172" y="696158"/>
                  </a:lnTo>
                  <a:lnTo>
                    <a:pt x="0" y="69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3285231" y="8176979"/>
            <a:ext cx="1304679" cy="883920"/>
          </a:xfrm>
          <a:custGeom>
            <a:avLst/>
            <a:gdLst/>
            <a:ahLst/>
            <a:cxnLst/>
            <a:rect l="l" t="t" r="r" b="b"/>
            <a:pathLst>
              <a:path w="1304679" h="883920">
                <a:moveTo>
                  <a:pt x="0" y="0"/>
                </a:moveTo>
                <a:lnTo>
                  <a:pt x="1304679" y="0"/>
                </a:lnTo>
                <a:lnTo>
                  <a:pt x="1304679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028700" y="900765"/>
            <a:ext cx="5817742" cy="42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>
                <a:solidFill>
                  <a:srgbClr val="191919"/>
                </a:solidFill>
                <a:latin typeface="Telegraf Heavy"/>
              </a:rPr>
              <a:t>Let's take this show on the road!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5236069"/>
            <a:ext cx="5538304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191919"/>
                </a:solidFill>
                <a:latin typeface="Telegraf"/>
              </a:rPr>
              <a:t>Establish trust &amp; credibility through short consistent relationship building communication informed by your brand. </a:t>
            </a:r>
          </a:p>
          <a:p>
            <a:pPr>
              <a:lnSpc>
                <a:spcPts val="4079"/>
              </a:lnSpc>
            </a:pPr>
            <a:endParaRPr lang="en-US" sz="3399">
              <a:solidFill>
                <a:srgbClr val="191919"/>
              </a:solidFill>
              <a:latin typeface="Telegraf"/>
            </a:endParaRPr>
          </a:p>
          <a:p>
            <a:pPr>
              <a:lnSpc>
                <a:spcPts val="4079"/>
              </a:lnSpc>
            </a:pPr>
            <a:r>
              <a:rPr lang="en-US" sz="3399">
                <a:solidFill>
                  <a:srgbClr val="191919"/>
                </a:solidFill>
                <a:latin typeface="Telegraf"/>
              </a:rPr>
              <a:t>Some ideas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173118" y="1748438"/>
            <a:ext cx="629342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spc="53">
                <a:solidFill>
                  <a:srgbClr val="FFFFFF"/>
                </a:solidFill>
                <a:latin typeface="Telegraf"/>
              </a:rPr>
              <a:t>Become a </a:t>
            </a:r>
            <a:r>
              <a:rPr lang="en-US" sz="2699" spc="53">
                <a:solidFill>
                  <a:srgbClr val="FFFFFF"/>
                </a:solidFill>
                <a:latin typeface="Telegraf Bold"/>
              </a:rPr>
              <a:t>source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 of useful information, develop better sources.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173118" y="3182126"/>
            <a:ext cx="629342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Telegraf"/>
              </a:rPr>
              <a:t>Identify </a:t>
            </a:r>
            <a:r>
              <a:rPr lang="en-US" sz="2699" spc="53">
                <a:solidFill>
                  <a:srgbClr val="FFFFFF"/>
                </a:solidFill>
                <a:latin typeface="Telegraf Bold"/>
              </a:rPr>
              <a:t>open-ended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 conversation starters.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173118" y="4573599"/>
            <a:ext cx="629342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Telegraf"/>
              </a:rPr>
              <a:t>Keep conversations </a:t>
            </a:r>
            <a:r>
              <a:rPr lang="en-US" sz="2699" spc="53">
                <a:solidFill>
                  <a:srgbClr val="FFFFFF"/>
                </a:solidFill>
                <a:latin typeface="Telegraf Bold"/>
              </a:rPr>
              <a:t>Personal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, </a:t>
            </a:r>
            <a:r>
              <a:rPr lang="en-US" sz="2699" spc="53">
                <a:solidFill>
                  <a:srgbClr val="FFFFFF"/>
                </a:solidFill>
                <a:latin typeface="Telegraf Bold"/>
              </a:rPr>
              <a:t>Useful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, and </a:t>
            </a:r>
            <a:r>
              <a:rPr lang="en-US" sz="2699" spc="53">
                <a:solidFill>
                  <a:srgbClr val="FFFFFF"/>
                </a:solidFill>
                <a:latin typeface="Telegraf Bold"/>
              </a:rPr>
              <a:t>Brief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 (shockingly brief)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3118" y="5767799"/>
            <a:ext cx="6293422" cy="192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Telegraf Bold"/>
              </a:rPr>
              <a:t>Surprise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 people by communicating practical, useful and timely info they can immediately put to use. (adult learning principles 101)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3118" y="7914499"/>
            <a:ext cx="629342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Telegraf Bold"/>
              </a:rPr>
              <a:t>ABC</a:t>
            </a:r>
            <a:r>
              <a:rPr lang="en-US" sz="2699" spc="53">
                <a:solidFill>
                  <a:srgbClr val="FFFFFF"/>
                </a:solidFill>
                <a:latin typeface="Telegraf"/>
              </a:rPr>
              <a:t>: always be conscious of how you can improve on this approach. 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6" b="-929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896169"/>
            <a:ext cx="16386499" cy="5164024"/>
            <a:chOff x="0" y="0"/>
            <a:chExt cx="21848665" cy="6885365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21848665" cy="506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FEE600"/>
                  </a:solidFill>
                  <a:latin typeface="Telegraf Bold"/>
                </a:rPr>
                <a:t>Aim to be consistently relevant. Discussions become relationship-building, credibility-boosting, genuine, and sometimes surprising.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151940"/>
              <a:ext cx="21848665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FFFFFF"/>
                  </a:solidFill>
                  <a:latin typeface="Telegraf Bold"/>
                </a:rPr>
                <a:t>Abby Ferri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6" b="-929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308493"/>
            <a:ext cx="16386499" cy="4925336"/>
            <a:chOff x="0" y="0"/>
            <a:chExt cx="21848665" cy="6567114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21848665" cy="475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00"/>
                </a:lnSpc>
                <a:spcBef>
                  <a:spcPct val="0"/>
                </a:spcBef>
              </a:pPr>
              <a:r>
                <a:rPr lang="en-US" sz="6800">
                  <a:solidFill>
                    <a:srgbClr val="FEE600"/>
                  </a:solidFill>
                  <a:latin typeface="Telegraf Bold"/>
                </a:rPr>
                <a:t>“Psychological safety is a belief that one will not be punished or humiliated for speaking up with ideas, questions, concerns, or mistakes.”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833689"/>
              <a:ext cx="21848665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FFFFFF"/>
                  </a:solidFill>
                  <a:latin typeface="Telegraf Bold"/>
                </a:rPr>
                <a:t>Dr. Amy C. Edmondson, author of The Fearless Organization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61406" y="1028700"/>
            <a:ext cx="10919239" cy="9459745"/>
            <a:chOff x="0" y="0"/>
            <a:chExt cx="2875849" cy="2491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5849" cy="2491456"/>
            </a:xfrm>
            <a:custGeom>
              <a:avLst/>
              <a:gdLst/>
              <a:ahLst/>
              <a:cxnLst/>
              <a:rect l="l" t="t" r="r" b="b"/>
              <a:pathLst>
                <a:path w="2875849" h="2491456">
                  <a:moveTo>
                    <a:pt x="35451" y="0"/>
                  </a:moveTo>
                  <a:lnTo>
                    <a:pt x="2840398" y="0"/>
                  </a:lnTo>
                  <a:cubicBezTo>
                    <a:pt x="2849800" y="0"/>
                    <a:pt x="2858818" y="3735"/>
                    <a:pt x="2865466" y="10383"/>
                  </a:cubicBezTo>
                  <a:cubicBezTo>
                    <a:pt x="2872114" y="17032"/>
                    <a:pt x="2875849" y="26049"/>
                    <a:pt x="2875849" y="35451"/>
                  </a:cubicBezTo>
                  <a:lnTo>
                    <a:pt x="2875849" y="2456005"/>
                  </a:lnTo>
                  <a:cubicBezTo>
                    <a:pt x="2875849" y="2475584"/>
                    <a:pt x="2859977" y="2491456"/>
                    <a:pt x="2840398" y="2491456"/>
                  </a:cubicBezTo>
                  <a:lnTo>
                    <a:pt x="35451" y="2491456"/>
                  </a:lnTo>
                  <a:cubicBezTo>
                    <a:pt x="26049" y="2491456"/>
                    <a:pt x="17032" y="2487721"/>
                    <a:pt x="10383" y="2481072"/>
                  </a:cubicBezTo>
                  <a:cubicBezTo>
                    <a:pt x="3735" y="2474424"/>
                    <a:pt x="0" y="2465407"/>
                    <a:pt x="0" y="2456005"/>
                  </a:cubicBezTo>
                  <a:lnTo>
                    <a:pt x="0" y="35451"/>
                  </a:lnTo>
                  <a:cubicBezTo>
                    <a:pt x="0" y="26049"/>
                    <a:pt x="3735" y="17032"/>
                    <a:pt x="10383" y="10383"/>
                  </a:cubicBezTo>
                  <a:cubicBezTo>
                    <a:pt x="17032" y="3735"/>
                    <a:pt x="26049" y="0"/>
                    <a:pt x="35451" y="0"/>
                  </a:cubicBezTo>
                  <a:close/>
                </a:path>
              </a:pathLst>
            </a:custGeom>
            <a:solidFill>
              <a:srgbClr val="FEE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41276" y="7298818"/>
            <a:ext cx="572933" cy="355044"/>
          </a:xfrm>
          <a:custGeom>
            <a:avLst/>
            <a:gdLst/>
            <a:ahLst/>
            <a:cxnLst/>
            <a:rect l="l" t="t" r="r" b="b"/>
            <a:pathLst>
              <a:path w="572933" h="355044">
                <a:moveTo>
                  <a:pt x="0" y="0"/>
                </a:moveTo>
                <a:lnTo>
                  <a:pt x="572934" y="0"/>
                </a:lnTo>
                <a:lnTo>
                  <a:pt x="572934" y="355044"/>
                </a:lnTo>
                <a:lnTo>
                  <a:pt x="0" y="35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2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941276" y="8660130"/>
            <a:ext cx="572933" cy="355044"/>
          </a:xfrm>
          <a:custGeom>
            <a:avLst/>
            <a:gdLst/>
            <a:ahLst/>
            <a:cxnLst/>
            <a:rect l="l" t="t" r="r" b="b"/>
            <a:pathLst>
              <a:path w="572933" h="355044">
                <a:moveTo>
                  <a:pt x="0" y="0"/>
                </a:moveTo>
                <a:lnTo>
                  <a:pt x="572934" y="0"/>
                </a:lnTo>
                <a:lnTo>
                  <a:pt x="572934" y="355044"/>
                </a:lnTo>
                <a:lnTo>
                  <a:pt x="0" y="35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2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437767" y="3718585"/>
            <a:ext cx="2999208" cy="2999208"/>
          </a:xfrm>
          <a:custGeom>
            <a:avLst/>
            <a:gdLst/>
            <a:ahLst/>
            <a:cxnLst/>
            <a:rect l="l" t="t" r="r" b="b"/>
            <a:pathLst>
              <a:path w="2999208" h="2999208">
                <a:moveTo>
                  <a:pt x="0" y="0"/>
                </a:moveTo>
                <a:lnTo>
                  <a:pt x="2999208" y="0"/>
                </a:lnTo>
                <a:lnTo>
                  <a:pt x="2999208" y="2999208"/>
                </a:lnTo>
                <a:lnTo>
                  <a:pt x="0" y="2999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55233" y="757457"/>
            <a:ext cx="4508815" cy="8921466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0782" r="-107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359988" y="1933904"/>
            <a:ext cx="7692338" cy="104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>
                <a:solidFill>
                  <a:srgbClr val="191919"/>
                </a:solidFill>
                <a:latin typeface="Telegraf Heavy"/>
              </a:rPr>
              <a:t>Stay connected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59988" y="2980159"/>
            <a:ext cx="7245705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399">
                <a:solidFill>
                  <a:srgbClr val="191919"/>
                </a:solidFill>
                <a:latin typeface="Telegraf"/>
              </a:rPr>
              <a:t>I'm now invested in your success!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937371" y="7298818"/>
            <a:ext cx="4764908" cy="777240"/>
            <a:chOff x="0" y="0"/>
            <a:chExt cx="6353211" cy="103632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6353211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191919"/>
                  </a:solidFill>
                  <a:latin typeface="Telegraf Bold"/>
                </a:rPr>
                <a:t>Email Address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82600"/>
              <a:ext cx="6353211" cy="55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48">
                  <a:solidFill>
                    <a:srgbClr val="191919"/>
                  </a:solidFill>
                  <a:latin typeface="Telegraf"/>
                </a:rPr>
                <a:t>aferri@insurate.com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937371" y="8660130"/>
            <a:ext cx="4764908" cy="1196340"/>
            <a:chOff x="0" y="0"/>
            <a:chExt cx="6353211" cy="159512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6353211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191919"/>
                  </a:solidFill>
                  <a:latin typeface="Telegraf Bold"/>
                </a:rPr>
                <a:t>Website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82600"/>
              <a:ext cx="6353211" cy="111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48">
                  <a:solidFill>
                    <a:srgbClr val="191919"/>
                  </a:solidFill>
                  <a:latin typeface="Telegraf"/>
                </a:rPr>
                <a:t>www.insurate.com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48">
                  <a:solidFill>
                    <a:srgbClr val="191919"/>
                  </a:solidFill>
                  <a:latin typeface="Telegraf"/>
                </a:rPr>
                <a:t>www.theusisa.com 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83984" y="1495488"/>
            <a:ext cx="10271510" cy="6847673"/>
          </a:xfrm>
          <a:custGeom>
            <a:avLst/>
            <a:gdLst/>
            <a:ahLst/>
            <a:cxnLst/>
            <a:rect l="l" t="t" r="r" b="b"/>
            <a:pathLst>
              <a:path w="10271510" h="6847673">
                <a:moveTo>
                  <a:pt x="0" y="0"/>
                </a:moveTo>
                <a:lnTo>
                  <a:pt x="10271510" y="0"/>
                </a:lnTo>
                <a:lnTo>
                  <a:pt x="10271510" y="6847673"/>
                </a:lnTo>
                <a:lnTo>
                  <a:pt x="0" y="6847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827821"/>
            <a:ext cx="8931707" cy="6183007"/>
            <a:chOff x="0" y="0"/>
            <a:chExt cx="2352384" cy="16284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2384" cy="1628446"/>
            </a:xfrm>
            <a:custGeom>
              <a:avLst/>
              <a:gdLst/>
              <a:ahLst/>
              <a:cxnLst/>
              <a:rect l="l" t="t" r="r" b="b"/>
              <a:pathLst>
                <a:path w="2352384" h="1628446">
                  <a:moveTo>
                    <a:pt x="43340" y="0"/>
                  </a:moveTo>
                  <a:lnTo>
                    <a:pt x="2309044" y="0"/>
                  </a:lnTo>
                  <a:cubicBezTo>
                    <a:pt x="2320539" y="0"/>
                    <a:pt x="2331562" y="4566"/>
                    <a:pt x="2339690" y="12694"/>
                  </a:cubicBezTo>
                  <a:cubicBezTo>
                    <a:pt x="2347818" y="20822"/>
                    <a:pt x="2352384" y="31845"/>
                    <a:pt x="2352384" y="43340"/>
                  </a:cubicBezTo>
                  <a:lnTo>
                    <a:pt x="2352384" y="1585107"/>
                  </a:lnTo>
                  <a:cubicBezTo>
                    <a:pt x="2352384" y="1609042"/>
                    <a:pt x="2332980" y="1628446"/>
                    <a:pt x="2309044" y="1628446"/>
                  </a:cubicBezTo>
                  <a:lnTo>
                    <a:pt x="43340" y="1628446"/>
                  </a:lnTo>
                  <a:cubicBezTo>
                    <a:pt x="31845" y="1628446"/>
                    <a:pt x="20822" y="1623880"/>
                    <a:pt x="12694" y="1615752"/>
                  </a:cubicBezTo>
                  <a:cubicBezTo>
                    <a:pt x="4566" y="1607625"/>
                    <a:pt x="0" y="1596601"/>
                    <a:pt x="0" y="1585107"/>
                  </a:cubicBezTo>
                  <a:lnTo>
                    <a:pt x="0" y="43340"/>
                  </a:lnTo>
                  <a:cubicBezTo>
                    <a:pt x="0" y="31845"/>
                    <a:pt x="4566" y="20822"/>
                    <a:pt x="12694" y="12694"/>
                  </a:cubicBezTo>
                  <a:cubicBezTo>
                    <a:pt x="20822" y="4566"/>
                    <a:pt x="31845" y="0"/>
                    <a:pt x="43340" y="0"/>
                  </a:cubicBezTo>
                  <a:close/>
                </a:path>
              </a:pathLst>
            </a:custGeom>
            <a:solidFill>
              <a:srgbClr val="FEE6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0564" y="2110589"/>
            <a:ext cx="7889565" cy="5199693"/>
            <a:chOff x="0" y="0"/>
            <a:chExt cx="10519420" cy="6932924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10519420" cy="936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79"/>
                </a:lnSpc>
              </a:pPr>
              <a:r>
                <a:rPr lang="en-US" sz="4399">
                  <a:solidFill>
                    <a:srgbClr val="191919"/>
                  </a:solidFill>
                  <a:latin typeface="Telegraf Bold"/>
                </a:rPr>
                <a:t>Key takeaways: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33070"/>
              <a:ext cx="10519420" cy="5599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55" lvl="1" indent="-367027">
                <a:lnSpc>
                  <a:spcPts val="4759"/>
                </a:lnSpc>
                <a:buFont typeface="Arial"/>
                <a:buChar char="•"/>
              </a:pPr>
              <a:r>
                <a:rPr lang="en-US" sz="3399" spc="67">
                  <a:solidFill>
                    <a:srgbClr val="191919"/>
                  </a:solidFill>
                  <a:latin typeface="Telegraf"/>
                </a:rPr>
                <a:t>Identify what people know you for and if that is accurate</a:t>
              </a:r>
            </a:p>
            <a:p>
              <a:pPr marL="734055" lvl="1" indent="-367027">
                <a:lnSpc>
                  <a:spcPts val="4759"/>
                </a:lnSpc>
                <a:buFont typeface="Arial"/>
                <a:buChar char="•"/>
              </a:pPr>
              <a:r>
                <a:rPr lang="en-US" sz="3399" spc="67">
                  <a:solidFill>
                    <a:srgbClr val="191919"/>
                  </a:solidFill>
                  <a:latin typeface="Telegraf"/>
                </a:rPr>
                <a:t>Strategies for short consistent relationship building conversations</a:t>
              </a:r>
            </a:p>
            <a:p>
              <a:pPr marL="734055" lvl="1" indent="-367027">
                <a:lnSpc>
                  <a:spcPts val="4759"/>
                </a:lnSpc>
                <a:buFont typeface="Arial"/>
                <a:buChar char="•"/>
              </a:pPr>
              <a:r>
                <a:rPr lang="en-US" sz="3399" spc="67">
                  <a:solidFill>
                    <a:srgbClr val="191919"/>
                  </a:solidFill>
                  <a:latin typeface="Telegraf"/>
                </a:rPr>
                <a:t>Describe the importance of psychological safety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45002" y="1028700"/>
            <a:ext cx="11571593" cy="7752968"/>
          </a:xfrm>
          <a:custGeom>
            <a:avLst/>
            <a:gdLst/>
            <a:ahLst/>
            <a:cxnLst/>
            <a:rect l="l" t="t" r="r" b="b"/>
            <a:pathLst>
              <a:path w="11571593" h="7752968">
                <a:moveTo>
                  <a:pt x="0" y="0"/>
                </a:moveTo>
                <a:lnTo>
                  <a:pt x="11571594" y="0"/>
                </a:lnTo>
                <a:lnTo>
                  <a:pt x="11571594" y="7752968"/>
                </a:lnTo>
                <a:lnTo>
                  <a:pt x="0" y="7752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02219" y="1444969"/>
            <a:ext cx="2839378" cy="2750648"/>
          </a:xfrm>
          <a:custGeom>
            <a:avLst/>
            <a:gdLst/>
            <a:ahLst/>
            <a:cxnLst/>
            <a:rect l="l" t="t" r="r" b="b"/>
            <a:pathLst>
              <a:path w="2839378" h="2750648">
                <a:moveTo>
                  <a:pt x="0" y="0"/>
                </a:moveTo>
                <a:lnTo>
                  <a:pt x="2839378" y="0"/>
                </a:lnTo>
                <a:lnTo>
                  <a:pt x="2839378" y="2750647"/>
                </a:lnTo>
                <a:lnTo>
                  <a:pt x="0" y="275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45477" y="2000543"/>
            <a:ext cx="1152861" cy="1152861"/>
          </a:xfrm>
          <a:custGeom>
            <a:avLst/>
            <a:gdLst/>
            <a:ahLst/>
            <a:cxnLst/>
            <a:rect l="l" t="t" r="r" b="b"/>
            <a:pathLst>
              <a:path w="1152861" h="1152861">
                <a:moveTo>
                  <a:pt x="0" y="0"/>
                </a:moveTo>
                <a:lnTo>
                  <a:pt x="1152861" y="0"/>
                </a:lnTo>
                <a:lnTo>
                  <a:pt x="1152861" y="1152861"/>
                </a:lnTo>
                <a:lnTo>
                  <a:pt x="0" y="1152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9750750" y="414609"/>
            <a:ext cx="7763827" cy="4324728"/>
            <a:chOff x="0" y="0"/>
            <a:chExt cx="10351769" cy="5766304"/>
          </a:xfrm>
        </p:grpSpPr>
        <p:sp>
          <p:nvSpPr>
            <p:cNvPr id="9" name="TextBox 9"/>
            <p:cNvSpPr txBox="1"/>
            <p:nvPr/>
          </p:nvSpPr>
          <p:spPr>
            <a:xfrm>
              <a:off x="0" y="909102"/>
              <a:ext cx="10351769" cy="4252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919"/>
                  </a:solidFill>
                  <a:latin typeface="Telegraf Heavy"/>
                </a:rPr>
                <a:t>What is your professional brand?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351769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207504"/>
              <a:ext cx="10351769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750750" y="4465427"/>
            <a:ext cx="8117788" cy="361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191919"/>
                </a:solidFill>
                <a:latin typeface="Telegraf"/>
              </a:rPr>
              <a:t>When people see you, what do they think or feel about you? </a:t>
            </a:r>
          </a:p>
          <a:p>
            <a:pPr marL="626106" lvl="1" indent="-313053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191919"/>
                </a:solidFill>
                <a:latin typeface="Telegraf"/>
              </a:rPr>
              <a:t>What do people ask you about all the time? </a:t>
            </a:r>
          </a:p>
          <a:p>
            <a:pPr marL="626106" lvl="1" indent="-313053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191919"/>
                </a:solidFill>
                <a:latin typeface="Telegraf"/>
              </a:rPr>
              <a:t>What adjectives do people use to describe you to someone you don't know? </a:t>
            </a:r>
          </a:p>
          <a:p>
            <a:pPr marL="626106" lvl="1" indent="-313053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191919"/>
                </a:solidFill>
                <a:latin typeface="Telegraf"/>
              </a:rPr>
              <a:t>What adjectives do people use to introduce you to new people? 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5258" y="4251201"/>
            <a:ext cx="1124970" cy="1121993"/>
            <a:chOff x="0" y="0"/>
            <a:chExt cx="1499960" cy="14959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5364" y="466910"/>
              <a:ext cx="729231" cy="562171"/>
            </a:xfrm>
            <a:custGeom>
              <a:avLst/>
              <a:gdLst/>
              <a:ahLst/>
              <a:cxnLst/>
              <a:rect l="l" t="t" r="r" b="b"/>
              <a:pathLst>
                <a:path w="729231" h="562171">
                  <a:moveTo>
                    <a:pt x="0" y="0"/>
                  </a:moveTo>
                  <a:lnTo>
                    <a:pt x="729231" y="0"/>
                  </a:lnTo>
                  <a:lnTo>
                    <a:pt x="729231" y="562171"/>
                  </a:lnTo>
                  <a:lnTo>
                    <a:pt x="0" y="562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15258" y="6171213"/>
            <a:ext cx="1124970" cy="1121993"/>
            <a:chOff x="0" y="0"/>
            <a:chExt cx="1499960" cy="149599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85364" y="466910"/>
              <a:ext cx="729231" cy="562171"/>
            </a:xfrm>
            <a:custGeom>
              <a:avLst/>
              <a:gdLst/>
              <a:ahLst/>
              <a:cxnLst/>
              <a:rect l="l" t="t" r="r" b="b"/>
              <a:pathLst>
                <a:path w="729231" h="562171">
                  <a:moveTo>
                    <a:pt x="0" y="0"/>
                  </a:moveTo>
                  <a:lnTo>
                    <a:pt x="729231" y="0"/>
                  </a:lnTo>
                  <a:lnTo>
                    <a:pt x="729231" y="562171"/>
                  </a:lnTo>
                  <a:lnTo>
                    <a:pt x="0" y="562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15258" y="8093305"/>
            <a:ext cx="1124970" cy="1121993"/>
            <a:chOff x="0" y="0"/>
            <a:chExt cx="1499960" cy="149599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85364" y="466910"/>
              <a:ext cx="729231" cy="562171"/>
            </a:xfrm>
            <a:custGeom>
              <a:avLst/>
              <a:gdLst/>
              <a:ahLst/>
              <a:cxnLst/>
              <a:rect l="l" t="t" r="r" b="b"/>
              <a:pathLst>
                <a:path w="729231" h="562171">
                  <a:moveTo>
                    <a:pt x="0" y="0"/>
                  </a:moveTo>
                  <a:lnTo>
                    <a:pt x="729231" y="0"/>
                  </a:lnTo>
                  <a:lnTo>
                    <a:pt x="729231" y="562171"/>
                  </a:lnTo>
                  <a:lnTo>
                    <a:pt x="0" y="562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58207" y="1258394"/>
            <a:ext cx="7766501" cy="8229600"/>
          </a:xfrm>
          <a:custGeom>
            <a:avLst/>
            <a:gdLst/>
            <a:ahLst/>
            <a:cxnLst/>
            <a:rect l="l" t="t" r="r" b="b"/>
            <a:pathLst>
              <a:path w="7766501" h="8229600">
                <a:moveTo>
                  <a:pt x="0" y="0"/>
                </a:moveTo>
                <a:lnTo>
                  <a:pt x="7766501" y="0"/>
                </a:lnTo>
                <a:lnTo>
                  <a:pt x="77665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94" r="-19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8207" y="303784"/>
            <a:ext cx="73152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0432330" y="1066800"/>
            <a:ext cx="5875771" cy="151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600">
                <a:solidFill>
                  <a:srgbClr val="191919"/>
                </a:solidFill>
                <a:latin typeface="Telegraf Bold"/>
              </a:rPr>
              <a:t>Self Awareness is a Superpower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432330" y="4206118"/>
            <a:ext cx="6826970" cy="1583634"/>
            <a:chOff x="0" y="0"/>
            <a:chExt cx="9102626" cy="211151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20532"/>
              <a:ext cx="9102626" cy="1490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191919"/>
                  </a:solidFill>
                  <a:latin typeface="Telegraf"/>
                </a:rPr>
                <a:t>It provides a lens for evaluation and a framework for conversation. You can be you. It's easier to communicate with others that way!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10262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191919"/>
                  </a:solidFill>
                  <a:latin typeface="Telegraf Bold"/>
                </a:rPr>
                <a:t>Your brand guides your communication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32330" y="6126129"/>
            <a:ext cx="6826970" cy="1212159"/>
            <a:chOff x="0" y="0"/>
            <a:chExt cx="9102626" cy="16162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620532"/>
              <a:ext cx="9102626" cy="995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191919"/>
                  </a:solidFill>
                  <a:latin typeface="Telegraf"/>
                </a:rPr>
                <a:t>We need to call ____. You should call _____. </a:t>
              </a:r>
            </a:p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191919"/>
                  </a:solidFill>
                  <a:latin typeface="Telegraf"/>
                </a:rPr>
                <a:t>What does ____ need to approve this?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10262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191919"/>
                  </a:solidFill>
                  <a:latin typeface="Telegraf Bold"/>
                </a:rPr>
                <a:t>Your brand is there when you aren't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432330" y="8048222"/>
            <a:ext cx="6826970" cy="1212159"/>
            <a:chOff x="0" y="0"/>
            <a:chExt cx="9102626" cy="161621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20532"/>
              <a:ext cx="9102626" cy="995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191919"/>
                  </a:solidFill>
                  <a:latin typeface="Telegraf"/>
                </a:rPr>
                <a:t>As your goals and descriptors change because you're growing in your career, your brand will evolve too.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0262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191919"/>
                  </a:solidFill>
                  <a:latin typeface="Telegraf Bold"/>
                </a:rPr>
                <a:t>You can evolve your brand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131" y="4826786"/>
            <a:ext cx="18768262" cy="633429"/>
          </a:xfrm>
          <a:custGeom>
            <a:avLst/>
            <a:gdLst/>
            <a:ahLst/>
            <a:cxnLst/>
            <a:rect l="l" t="t" r="r" b="b"/>
            <a:pathLst>
              <a:path w="18768262" h="633429">
                <a:moveTo>
                  <a:pt x="0" y="0"/>
                </a:moveTo>
                <a:lnTo>
                  <a:pt x="18768262" y="0"/>
                </a:lnTo>
                <a:lnTo>
                  <a:pt x="18768262" y="633428"/>
                </a:lnTo>
                <a:lnTo>
                  <a:pt x="0" y="633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2190" y="4954885"/>
            <a:ext cx="2846324" cy="2830847"/>
            <a:chOff x="0" y="0"/>
            <a:chExt cx="3795099" cy="377446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3261594"/>
              <a:ext cx="3795099" cy="51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03007"/>
              <a:ext cx="3795099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191919"/>
                  </a:solidFill>
                  <a:latin typeface="Telegraf Bold"/>
                </a:rPr>
                <a:t>What are your goals in the next year?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28465" y="4954885"/>
            <a:ext cx="2846324" cy="2830847"/>
            <a:chOff x="0" y="0"/>
            <a:chExt cx="3795099" cy="377446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3261594"/>
              <a:ext cx="3795099" cy="51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03007"/>
              <a:ext cx="3795099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91919"/>
                  </a:solidFill>
                  <a:latin typeface="Telegraf Bold"/>
                </a:rPr>
                <a:t>What do you want to be known for?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24740" y="4954885"/>
            <a:ext cx="2846324" cy="2830847"/>
            <a:chOff x="0" y="0"/>
            <a:chExt cx="3795099" cy="37744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3261594"/>
              <a:ext cx="3795099" cy="51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03007"/>
              <a:ext cx="3795099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91919"/>
                  </a:solidFill>
                  <a:latin typeface="Telegraf Bold"/>
                </a:rPr>
                <a:t>Use the adjectives others use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1121014" y="4954885"/>
            <a:ext cx="2846324" cy="2016142"/>
            <a:chOff x="0" y="0"/>
            <a:chExt cx="3795099" cy="268818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2134469"/>
              <a:ext cx="3795099" cy="55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03007"/>
              <a:ext cx="3795099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91919"/>
                  </a:solidFill>
                  <a:latin typeface="Telegraf Bold"/>
                </a:rPr>
                <a:t>Try out a brand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4417289" y="4954885"/>
            <a:ext cx="2846324" cy="1992647"/>
            <a:chOff x="0" y="0"/>
            <a:chExt cx="3795099" cy="2656863"/>
          </a:xfrm>
        </p:grpSpPr>
        <p:sp>
          <p:nvSpPr>
            <p:cNvPr id="31" name="TextBox 31"/>
            <p:cNvSpPr txBox="1"/>
            <p:nvPr/>
          </p:nvSpPr>
          <p:spPr>
            <a:xfrm>
              <a:off x="0" y="2143994"/>
              <a:ext cx="3795099" cy="51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203007"/>
              <a:ext cx="3795099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91919"/>
                  </a:solidFill>
                  <a:latin typeface="Telegraf Bold"/>
                </a:rPr>
                <a:t>Make it a thing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232190" y="1220699"/>
            <a:ext cx="10990409" cy="1816671"/>
            <a:chOff x="0" y="0"/>
            <a:chExt cx="14653878" cy="2422228"/>
          </a:xfrm>
        </p:grpSpPr>
        <p:sp>
          <p:nvSpPr>
            <p:cNvPr id="37" name="TextBox 37"/>
            <p:cNvSpPr txBox="1"/>
            <p:nvPr/>
          </p:nvSpPr>
          <p:spPr>
            <a:xfrm>
              <a:off x="0" y="57150"/>
              <a:ext cx="14653878" cy="1405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00"/>
                </a:lnSpc>
              </a:pPr>
              <a:r>
                <a:rPr lang="en-US" sz="7200">
                  <a:solidFill>
                    <a:srgbClr val="191919"/>
                  </a:solidFill>
                  <a:latin typeface="Telegraf Heavy"/>
                </a:rPr>
                <a:t>It's OK to not know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688803"/>
              <a:ext cx="14653878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191919"/>
                  </a:solidFill>
                  <a:latin typeface="Telegraf"/>
                </a:rPr>
                <a:t>Steps to build (or boost) your professional brand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028700"/>
            <a:ext cx="7508360" cy="7273724"/>
          </a:xfrm>
          <a:custGeom>
            <a:avLst/>
            <a:gdLst/>
            <a:ahLst/>
            <a:cxnLst/>
            <a:rect l="l" t="t" r="r" b="b"/>
            <a:pathLst>
              <a:path w="7508360" h="7273724">
                <a:moveTo>
                  <a:pt x="0" y="0"/>
                </a:moveTo>
                <a:lnTo>
                  <a:pt x="7508360" y="0"/>
                </a:lnTo>
                <a:lnTo>
                  <a:pt x="7508360" y="7273724"/>
                </a:lnTo>
                <a:lnTo>
                  <a:pt x="0" y="7273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502186" y="1572326"/>
            <a:ext cx="6173033" cy="4324728"/>
            <a:chOff x="0" y="0"/>
            <a:chExt cx="8230710" cy="5766304"/>
          </a:xfrm>
        </p:grpSpPr>
        <p:sp>
          <p:nvSpPr>
            <p:cNvPr id="7" name="TextBox 7"/>
            <p:cNvSpPr txBox="1"/>
            <p:nvPr/>
          </p:nvSpPr>
          <p:spPr>
            <a:xfrm>
              <a:off x="0" y="909102"/>
              <a:ext cx="8230710" cy="4252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919"/>
                  </a:solidFill>
                  <a:latin typeface="Telegraf Heavy"/>
                </a:rPr>
                <a:t>What are your goals this year?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23071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207504"/>
              <a:ext cx="823071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1512" y="2543313"/>
            <a:ext cx="8117788" cy="310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6" lvl="1" indent="-507358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91919"/>
                </a:solidFill>
                <a:latin typeface="Telegraf"/>
              </a:rPr>
              <a:t>Personal</a:t>
            </a:r>
          </a:p>
          <a:p>
            <a:pPr marL="1014716" lvl="1" indent="-507358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91919"/>
                </a:solidFill>
                <a:latin typeface="Telegraf"/>
              </a:rPr>
              <a:t>Organizational</a:t>
            </a:r>
          </a:p>
          <a:p>
            <a:pPr marL="1014716" lvl="1" indent="-507358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91919"/>
                </a:solidFill>
                <a:latin typeface="Telegraf"/>
              </a:rPr>
              <a:t>Professional</a:t>
            </a:r>
          </a:p>
          <a:p>
            <a:pPr algn="l">
              <a:lnSpc>
                <a:spcPts val="4619"/>
              </a:lnSpc>
            </a:pPr>
            <a:endParaRPr lang="en-US" sz="4699">
              <a:solidFill>
                <a:srgbClr val="191919"/>
              </a:solidFill>
              <a:latin typeface="Telegraf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2402515"/>
            <a:ext cx="8608774" cy="38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How do you want to be perceived? </a:t>
            </a:r>
          </a:p>
          <a:p>
            <a:pPr marL="1014731" lvl="1" indent="-507365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Start with a longer list and pare down.</a:t>
            </a:r>
          </a:p>
          <a:p>
            <a:pPr algn="l">
              <a:lnSpc>
                <a:spcPts val="4059"/>
              </a:lnSpc>
            </a:pPr>
            <a:endParaRPr lang="en-US" sz="4700">
              <a:solidFill>
                <a:srgbClr val="191919"/>
              </a:solidFill>
              <a:latin typeface="Telegra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028700"/>
            <a:ext cx="7986118" cy="7736552"/>
          </a:xfrm>
          <a:custGeom>
            <a:avLst/>
            <a:gdLst/>
            <a:ahLst/>
            <a:cxnLst/>
            <a:rect l="l" t="t" r="r" b="b"/>
            <a:pathLst>
              <a:path w="7986118" h="7736552">
                <a:moveTo>
                  <a:pt x="0" y="0"/>
                </a:moveTo>
                <a:lnTo>
                  <a:pt x="7986118" y="0"/>
                </a:lnTo>
                <a:lnTo>
                  <a:pt x="7986118" y="7736552"/>
                </a:lnTo>
                <a:lnTo>
                  <a:pt x="0" y="7736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978828" y="1028700"/>
            <a:ext cx="5853505" cy="6152673"/>
            <a:chOff x="0" y="0"/>
            <a:chExt cx="7804674" cy="8203563"/>
          </a:xfrm>
        </p:grpSpPr>
        <p:sp>
          <p:nvSpPr>
            <p:cNvPr id="8" name="TextBox 8"/>
            <p:cNvSpPr txBox="1"/>
            <p:nvPr/>
          </p:nvSpPr>
          <p:spPr>
            <a:xfrm>
              <a:off x="0" y="883404"/>
              <a:ext cx="7804674" cy="6733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758"/>
                </a:lnSpc>
                <a:spcBef>
                  <a:spcPct val="0"/>
                </a:spcBef>
              </a:pPr>
              <a:r>
                <a:rPr lang="en-US" sz="7758">
                  <a:solidFill>
                    <a:srgbClr val="191919"/>
                  </a:solidFill>
                  <a:latin typeface="Telegraf Heavy"/>
                </a:rPr>
                <a:t>What do you want to be known for?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804674" cy="53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2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669994"/>
              <a:ext cx="7804674" cy="53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25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1714500"/>
            <a:ext cx="8628414" cy="636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I'm "practical and creative" - what have you been called? </a:t>
            </a:r>
          </a:p>
          <a:p>
            <a:pPr marL="1014731" lvl="1" indent="-507365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Combine the descriptors: </a:t>
            </a:r>
          </a:p>
          <a:p>
            <a:pPr marL="2029461" lvl="2" indent="-676487">
              <a:lnSpc>
                <a:spcPts val="6580"/>
              </a:lnSpc>
              <a:buFont typeface="Arial"/>
              <a:buChar char="⚬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smart &amp; approachable</a:t>
            </a:r>
          </a:p>
          <a:p>
            <a:pPr marL="2029461" lvl="2" indent="-676487">
              <a:lnSpc>
                <a:spcPts val="6580"/>
              </a:lnSpc>
              <a:buFont typeface="Arial"/>
              <a:buChar char="⚬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hard working &amp; trustworthy</a:t>
            </a:r>
          </a:p>
          <a:p>
            <a:pPr algn="l">
              <a:lnSpc>
                <a:spcPts val="4059"/>
              </a:lnSpc>
            </a:pPr>
            <a:endParaRPr lang="en-US" sz="4700">
              <a:solidFill>
                <a:srgbClr val="191919"/>
              </a:solidFill>
              <a:latin typeface="Telegra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028700"/>
            <a:ext cx="7986118" cy="7736552"/>
          </a:xfrm>
          <a:custGeom>
            <a:avLst/>
            <a:gdLst/>
            <a:ahLst/>
            <a:cxnLst/>
            <a:rect l="l" t="t" r="r" b="b"/>
            <a:pathLst>
              <a:path w="7986118" h="7736552">
                <a:moveTo>
                  <a:pt x="0" y="0"/>
                </a:moveTo>
                <a:lnTo>
                  <a:pt x="7986118" y="0"/>
                </a:lnTo>
                <a:lnTo>
                  <a:pt x="7986118" y="7736552"/>
                </a:lnTo>
                <a:lnTo>
                  <a:pt x="0" y="773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380173" y="1769731"/>
            <a:ext cx="7763827" cy="4324728"/>
            <a:chOff x="0" y="0"/>
            <a:chExt cx="10351769" cy="5766304"/>
          </a:xfrm>
        </p:grpSpPr>
        <p:sp>
          <p:nvSpPr>
            <p:cNvPr id="8" name="TextBox 8"/>
            <p:cNvSpPr txBox="1"/>
            <p:nvPr/>
          </p:nvSpPr>
          <p:spPr>
            <a:xfrm>
              <a:off x="0" y="909102"/>
              <a:ext cx="10351769" cy="4252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919"/>
                  </a:solidFill>
                  <a:latin typeface="Telegraf Heavy"/>
                </a:rPr>
                <a:t>Use the adjectives others use.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351769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207504"/>
              <a:ext cx="10351769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8432" y="1028700"/>
            <a:ext cx="6087944" cy="6439172"/>
          </a:xfrm>
          <a:custGeom>
            <a:avLst/>
            <a:gdLst/>
            <a:ahLst/>
            <a:cxnLst/>
            <a:rect l="l" t="t" r="r" b="b"/>
            <a:pathLst>
              <a:path w="6087944" h="6439172">
                <a:moveTo>
                  <a:pt x="0" y="0"/>
                </a:moveTo>
                <a:lnTo>
                  <a:pt x="6087944" y="0"/>
                </a:lnTo>
                <a:lnTo>
                  <a:pt x="6087944" y="6439172"/>
                </a:lnTo>
                <a:lnTo>
                  <a:pt x="0" y="6439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09942" y="2123240"/>
            <a:ext cx="5014306" cy="3315078"/>
            <a:chOff x="0" y="0"/>
            <a:chExt cx="6685741" cy="4420104"/>
          </a:xfrm>
        </p:grpSpPr>
        <p:sp>
          <p:nvSpPr>
            <p:cNvPr id="7" name="TextBox 7"/>
            <p:cNvSpPr txBox="1"/>
            <p:nvPr/>
          </p:nvSpPr>
          <p:spPr>
            <a:xfrm>
              <a:off x="0" y="909102"/>
              <a:ext cx="6685741" cy="290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919"/>
                  </a:solidFill>
                  <a:latin typeface="Telegraf Heavy"/>
                </a:rPr>
                <a:t>Try out a brand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685741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61304"/>
              <a:ext cx="6685741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4000" y="2307173"/>
            <a:ext cx="8569495" cy="333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 algn="l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191919"/>
                </a:solidFill>
                <a:latin typeface="Telegraf"/>
              </a:rPr>
              <a:t>Using this exercise and what you knew before today, try on a brand and see what happens.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535</Words>
  <Application>Microsoft Office PowerPoint</Application>
  <PresentationFormat>Custom</PresentationFormat>
  <Paragraphs>77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Telegraf Heavy</vt:lpstr>
      <vt:lpstr>Telegraf Bold</vt:lpstr>
      <vt:lpstr>Arial</vt:lpstr>
      <vt:lpstr>Calibri</vt:lpstr>
      <vt:lpstr>Telegraf</vt:lpstr>
      <vt:lpstr>Telegraf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 EHS Presentation</dc:title>
  <dc:creator>Matheson Eaton</dc:creator>
  <cp:lastModifiedBy>Matheson Eaton</cp:lastModifiedBy>
  <cp:revision>2</cp:revision>
  <dcterms:created xsi:type="dcterms:W3CDTF">2006-08-16T00:00:00Z</dcterms:created>
  <dcterms:modified xsi:type="dcterms:W3CDTF">2023-09-13T20:03:21Z</dcterms:modified>
  <dc:identifier>DAFo6mSa0ew</dc:identifier>
</cp:coreProperties>
</file>